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73" r:id="rId2"/>
    <p:sldId id="276" r:id="rId3"/>
    <p:sldId id="277" r:id="rId4"/>
    <p:sldId id="297" r:id="rId5"/>
    <p:sldId id="278" r:id="rId6"/>
    <p:sldId id="279" r:id="rId7"/>
    <p:sldId id="306" r:id="rId8"/>
    <p:sldId id="258" r:id="rId9"/>
    <p:sldId id="259" r:id="rId10"/>
    <p:sldId id="262" r:id="rId11"/>
    <p:sldId id="288" r:id="rId12"/>
    <p:sldId id="275" r:id="rId13"/>
    <p:sldId id="289" r:id="rId14"/>
    <p:sldId id="268" r:id="rId15"/>
    <p:sldId id="290" r:id="rId16"/>
    <p:sldId id="303" r:id="rId17"/>
    <p:sldId id="304" r:id="rId18"/>
    <p:sldId id="269" r:id="rId19"/>
    <p:sldId id="291" r:id="rId20"/>
    <p:sldId id="261" r:id="rId21"/>
    <p:sldId id="292" r:id="rId22"/>
    <p:sldId id="305" r:id="rId23"/>
    <p:sldId id="280" r:id="rId24"/>
    <p:sldId id="293" r:id="rId25"/>
    <p:sldId id="295" r:id="rId26"/>
    <p:sldId id="296" r:id="rId27"/>
    <p:sldId id="271" r:id="rId28"/>
    <p:sldId id="272" r:id="rId29"/>
    <p:sldId id="29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FFFFFF"/>
    <a:srgbClr val="6183A0"/>
    <a:srgbClr val="9EB2C4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6" autoAdjust="0"/>
    <p:restoredTop sz="98498" autoAdjust="0"/>
  </p:normalViewPr>
  <p:slideViewPr>
    <p:cSldViewPr snapToGrid="0" showGuides="1">
      <p:cViewPr>
        <p:scale>
          <a:sx n="85" d="100"/>
          <a:sy n="85" d="100"/>
        </p:scale>
        <p:origin x="-1400" y="-7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-175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162B9-01FB-44E3-8A8F-1FB3BB67478C}" type="datetimeFigureOut">
              <a:rPr lang="en-US" smtClean="0"/>
              <a:t>8/29/17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E547E-B13E-46FA-B069-3A6D91D7C8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2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E547E-B13E-46FA-B069-3A6D91D7C82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23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Definition: A lack of vanity of self-importance.</a:t>
            </a:r>
          </a:p>
          <a:p>
            <a:r>
              <a:rPr lang="en-US" dirty="0" smtClean="0"/>
              <a:t>Key</a:t>
            </a:r>
            <a:r>
              <a:rPr lang="en-US" baseline="0" dirty="0" smtClean="0"/>
              <a:t> Attributes: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Humbleness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Modesty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E547E-B13E-46FA-B069-3A6D91D7C82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68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Definition:</a:t>
            </a:r>
            <a:r>
              <a:rPr lang="en-US" baseline="0" dirty="0" smtClean="0"/>
              <a:t> The quality of being fair and unbiased.</a:t>
            </a:r>
          </a:p>
          <a:p>
            <a:r>
              <a:rPr lang="en-US" baseline="0" dirty="0" smtClean="0"/>
              <a:t>Key Attributes: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Impartiality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Justness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Objectivity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E547E-B13E-46FA-B069-3A6D91D7C82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78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Definition: Ability to make decisions that benefit and strengthen the entire team, not just</a:t>
            </a:r>
            <a:r>
              <a:rPr lang="en-US" baseline="0" dirty="0" smtClean="0"/>
              <a:t> a few team members.</a:t>
            </a:r>
          </a:p>
          <a:p>
            <a:r>
              <a:rPr lang="en-US" baseline="0" dirty="0" smtClean="0"/>
              <a:t>Key Attributes: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Mentor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Motivate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Listening Skills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E547E-B13E-46FA-B069-3A6D91D7C82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867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Definition: An individual that others look up to and respect.</a:t>
            </a:r>
          </a:p>
          <a:p>
            <a:r>
              <a:rPr lang="en-US" dirty="0" smtClean="0"/>
              <a:t>Key Attributes: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Consistency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Passionate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Confident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Respected</a:t>
            </a:r>
            <a:r>
              <a:rPr lang="en-US" baseline="0" dirty="0" smtClean="0"/>
              <a:t> for his/her fire service knowledge and experience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E547E-B13E-46FA-B069-3A6D91D7C82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29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E547E-B13E-46FA-B069-3A6D91D7C82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15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E547E-B13E-46FA-B069-3A6D91D7C82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3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E547E-B13E-46FA-B069-3A6D91D7C82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40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E547E-B13E-46FA-B069-3A6D91D7C82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28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E547E-B13E-46FA-B069-3A6D91D7C82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78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 audience survey and show of hands for the following questions…</a:t>
            </a:r>
          </a:p>
          <a:p>
            <a:pPr marL="228600" indent="-228600">
              <a:buAutoNum type="arabicPeriod"/>
            </a:pPr>
            <a:r>
              <a:rPr lang="en-US" dirty="0" smtClean="0"/>
              <a:t>Have you ever been on fire before?</a:t>
            </a:r>
          </a:p>
          <a:p>
            <a:pPr marL="228600" indent="-228600">
              <a:buAutoNum type="arabicPeriod"/>
            </a:pPr>
            <a:r>
              <a:rPr lang="en-US" dirty="0" smtClean="0"/>
              <a:t>Has anyone ever pulled a knife</a:t>
            </a:r>
            <a:r>
              <a:rPr lang="en-US" baseline="0" dirty="0" smtClean="0"/>
              <a:t> or gun on you?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Did you ever think an MRE could taste so good?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Did you every think your heart was going to explode?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When you are in a restaurant, do you visualize a fire in the restaurant and look for the exits, while your family sees the nice table setting and the décor?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The world is pretty complicated, but if you reduce it to simplicity, the world is made up of wolves, sheep, and sheepdogs. You are the sheepdogs!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E547E-B13E-46FA-B069-3A6D91D7C82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63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E547E-B13E-46FA-B069-3A6D91D7C82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956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six attributes are (in order of how frequently they appear):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Respect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Integrity and Honesty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Humility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Fairness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Best Interest of the Team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Positive Role Model/Good Mentor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E547E-B13E-46FA-B069-3A6D91D7C82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5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definition of respect: To have a high opinion of someone.</a:t>
            </a:r>
          </a:p>
          <a:p>
            <a:r>
              <a:rPr lang="en-US" dirty="0" smtClean="0"/>
              <a:t>Key attributes: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Dignity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Good Name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Honor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Prestige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E547E-B13E-46FA-B069-3A6D91D7C82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50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Definition: To have moral or ethical strength.</a:t>
            </a:r>
          </a:p>
          <a:p>
            <a:r>
              <a:rPr lang="en-US" dirty="0" smtClean="0"/>
              <a:t>Key</a:t>
            </a:r>
            <a:r>
              <a:rPr lang="en-US" baseline="0" dirty="0" smtClean="0"/>
              <a:t> Attributes: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Character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Fiber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Honesty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Principles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E547E-B13E-46FA-B069-3A6D91D7C82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80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lang="en-US" dirty="0" smtClean="0"/>
            </a:lvl1pPr>
            <a:lvl2pPr marL="685800" indent="-228600">
              <a:buClrTx/>
              <a:buFont typeface="Franklin Gothic Book" panose="020B0503020102020204" pitchFamily="34" charset="0"/>
              <a:buChar char="−"/>
              <a:defRPr lang="en-US" dirty="0" smtClean="0"/>
            </a:lvl2pPr>
            <a:lvl3pPr marL="1143000" indent="-228600">
              <a:buClrTx/>
              <a:buFont typeface="Arial" panose="020B0604020202020204" pitchFamily="34" charset="0"/>
              <a:buChar char="•"/>
              <a:defRPr lang="en-US" dirty="0" smtClean="0"/>
            </a:lvl3pPr>
            <a:lvl4pPr marL="1600200" indent="-228600">
              <a:buClrTx/>
              <a:buFont typeface="Franklin Gothic Book" panose="020B0503020102020204" pitchFamily="34" charset="0"/>
              <a:buChar char="−"/>
              <a:defRPr lang="en-US" dirty="0" smtClean="0"/>
            </a:lvl4pPr>
            <a:lvl5pPr marL="2057400" indent="-228600">
              <a:buClrTx/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C3B600-3335-4DA7-9580-48507FEEE59A}" type="datetime1">
              <a:rPr lang="en-US" smtClean="0"/>
              <a:t>8/29/17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29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158" y="572408"/>
            <a:ext cx="4632553" cy="2739687"/>
          </a:xfrm>
        </p:spPr>
        <p:txBody>
          <a:bodyPr anchor="b">
            <a:normAutofit/>
          </a:bodyPr>
          <a:lstStyle>
            <a:lvl1pPr>
              <a:defRPr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3159" y="3401900"/>
            <a:ext cx="463255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2D3A4E8-089D-450D-B90B-ABCC62BE0691}" type="datetime1">
              <a:rPr lang="en-US" smtClean="0"/>
              <a:t>8/29/17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03158" y="3312095"/>
            <a:ext cx="4632553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04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707AB3-861A-4471-91AE-B9C176DE43D9}" type="datetime1">
              <a:rPr lang="en-US" smtClean="0"/>
              <a:t>8/29/17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5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F7DBAA-C93B-41CA-9214-7505DDCF84AD}" type="datetime1">
              <a:rPr lang="en-US" smtClean="0"/>
              <a:t>8/29/17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3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115E0F-F1EB-454C-907B-267F109A2C94}" type="datetime1">
              <a:rPr lang="en-US" smtClean="0"/>
              <a:t>8/29/17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50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89D4C-9790-47D2-B384-1C2E20A82D02}" type="datetime1">
              <a:rPr lang="en-US" smtClean="0"/>
              <a:t>8/29/17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FA4C40C-E1D0-4777-B1E4-85A280406861}" type="datetime1">
              <a:rPr lang="en-US" smtClean="0"/>
              <a:t>8/29/17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7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40783B-CF6F-4E83-B882-A1CD2186AD86}" type="datetime1">
              <a:rPr lang="en-US" smtClean="0"/>
              <a:t>8/29/17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8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5" y="6356351"/>
            <a:ext cx="2988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1464" y="6356351"/>
            <a:ext cx="351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pPr algn="l"/>
            <a:fld id="{1B5648CF-D989-484F-A08A-971CDE079F49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8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ln>
            <a:solidFill>
              <a:schemeClr val="tx1"/>
            </a:solidFill>
          </a:ln>
          <a:solidFill>
            <a:schemeClr val="accent2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50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Franklin Gothic Book" panose="020B0503020102020204" pitchFamily="34" charset="0"/>
        <a:buChar char="−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Franklin Gothic Book" panose="020B0503020102020204" pitchFamily="34" charset="0"/>
        <a:buChar char="–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5.jp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6.pn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37" y="4896001"/>
            <a:ext cx="9144000" cy="874438"/>
          </a:xfrm>
          <a:prstGeom prst="rect">
            <a:avLst/>
          </a:prstGeom>
          <a:solidFill>
            <a:srgbClr val="0000FF">
              <a:alpha val="79000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3773" y="208432"/>
            <a:ext cx="8551416" cy="1611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n-US" sz="4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Leaders on </a:t>
            </a:r>
            <a:br>
              <a:rPr lang="en-US" sz="4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en-US" sz="4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  </a:t>
            </a:r>
            <a:r>
              <a:rPr lang="en-US" sz="72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Leadership</a:t>
            </a:r>
            <a:endParaRPr lang="en-US" sz="48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8495" y="5850108"/>
            <a:ext cx="4436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Franklin Gothic Book" panose="020B0503020102020204" pitchFamily="34" charset="0"/>
              </a:rPr>
              <a:t>Michael S. Hildebrand, President</a:t>
            </a:r>
          </a:p>
          <a:p>
            <a:pPr algn="r"/>
            <a:r>
              <a:rPr lang="en-US" dirty="0" smtClean="0">
                <a:latin typeface="Franklin Gothic Book" panose="020B0503020102020204" pitchFamily="34" charset="0"/>
              </a:rPr>
              <a:t>Yvorra Leadership Development Foundation</a:t>
            </a:r>
            <a:br>
              <a:rPr lang="en-US" dirty="0" smtClean="0">
                <a:latin typeface="Franklin Gothic Book" panose="020B0503020102020204" pitchFamily="34" charset="0"/>
              </a:rPr>
            </a:br>
            <a:r>
              <a:rPr lang="en-US" dirty="0" smtClean="0">
                <a:latin typeface="Franklin Gothic Book" panose="020B0503020102020204" pitchFamily="34" charset="0"/>
              </a:rPr>
              <a:t>443-968-0862 │ www.yld.org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773" y="4816332"/>
            <a:ext cx="8551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rPr>
              <a:t>Examining Yvorra Leadership Development Foundation’s - 29 Years of Insight on Leadership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7" name="Picture 1" descr="yld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6401" y="3657332"/>
            <a:ext cx="1731180" cy="854903"/>
          </a:xfrm>
          <a:prstGeom prst="rect">
            <a:avLst/>
          </a:prstGeom>
          <a:noFill/>
        </p:spPr>
      </p:pic>
      <p:pic>
        <p:nvPicPr>
          <p:cNvPr id="9" name="Picture 8" descr="Yvorra Phot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0" y="463175"/>
            <a:ext cx="3042771" cy="3940811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58588" y="6155765"/>
            <a:ext cx="151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Updated 2017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9177" y="4437530"/>
            <a:ext cx="417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Deputy  Chief James G. </a:t>
            </a:r>
            <a:r>
              <a:rPr lang="en-US" dirty="0" err="1" smtClean="0"/>
              <a:t>Yvorra</a:t>
            </a:r>
            <a:r>
              <a:rPr lang="en-US" dirty="0" smtClean="0"/>
              <a:t> (Circa 1987)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7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001167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71714" y="-418122"/>
            <a:ext cx="325388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cap="none" spc="0" dirty="0" smtClean="0">
                <a:ln w="0"/>
                <a:solidFill>
                  <a:srgbClr val="000000"/>
                </a:solidFill>
                <a:effectLst/>
                <a:latin typeface="Brush Script MT" panose="03060802040406070304" pitchFamily="66" charset="0"/>
              </a:rPr>
              <a:t>1</a:t>
            </a:r>
            <a:endParaRPr lang="en-US" sz="20000" cap="none" spc="0" dirty="0">
              <a:ln w="0"/>
              <a:solidFill>
                <a:srgbClr val="000000"/>
              </a:solidFill>
              <a:effectLst/>
              <a:latin typeface="Brush Script MT" panose="030608020404060703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2660" y="296072"/>
            <a:ext cx="2726973" cy="91940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Respect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4352" y="1763058"/>
            <a:ext cx="374429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“Respect has to be earned.</a:t>
            </a:r>
          </a:p>
          <a:p>
            <a:r>
              <a:rPr lang="en-US" sz="2400" b="1" i="1" dirty="0"/>
              <a:t> </a:t>
            </a:r>
            <a:r>
              <a:rPr lang="en-US" sz="2400" b="1" i="1" dirty="0" smtClean="0"/>
              <a:t> To earn respect you have</a:t>
            </a:r>
          </a:p>
          <a:p>
            <a:r>
              <a:rPr lang="en-US" sz="2400" b="1" i="1" dirty="0"/>
              <a:t> </a:t>
            </a:r>
            <a:r>
              <a:rPr lang="en-US" sz="2400" b="1" i="1" dirty="0" smtClean="0"/>
              <a:t>      to give it to others.”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29982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74571" y="308429"/>
            <a:ext cx="2441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ahoma"/>
                <a:cs typeface="Tahoma"/>
              </a:rPr>
              <a:t>Respect</a:t>
            </a:r>
            <a:endParaRPr lang="en-US" sz="4400" b="1" dirty="0">
              <a:latin typeface="Tahoma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857" y="1560287"/>
            <a:ext cx="792842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Tahoma"/>
                <a:cs typeface="Tahoma"/>
              </a:rPr>
              <a:t>To </a:t>
            </a:r>
            <a:r>
              <a:rPr lang="en-US" sz="3600" i="1" dirty="0">
                <a:latin typeface="Tahoma"/>
                <a:cs typeface="Tahoma"/>
              </a:rPr>
              <a:t>have a high opinion of </a:t>
            </a:r>
            <a:r>
              <a:rPr lang="en-US" sz="3600" i="1" dirty="0" smtClean="0">
                <a:latin typeface="Tahoma"/>
                <a:cs typeface="Tahoma"/>
              </a:rPr>
              <a:t>someone</a:t>
            </a:r>
            <a:endParaRPr lang="en-US" sz="3600" i="1" dirty="0">
              <a:latin typeface="Tahoma"/>
              <a:cs typeface="Tahoma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39143" y="2721429"/>
            <a:ext cx="351122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3366FF"/>
                </a:solidFill>
                <a:latin typeface="Tahoma"/>
                <a:cs typeface="Tahoma"/>
              </a:rPr>
              <a:t>Key </a:t>
            </a:r>
            <a:r>
              <a:rPr lang="en-US" sz="3600" b="1" u="sng" dirty="0" smtClean="0">
                <a:solidFill>
                  <a:srgbClr val="3366FF"/>
                </a:solidFill>
                <a:latin typeface="Tahoma"/>
                <a:cs typeface="Tahoma"/>
              </a:rPr>
              <a:t>Attributes</a:t>
            </a:r>
            <a:endParaRPr lang="en-US" sz="3600" b="1" dirty="0">
              <a:solidFill>
                <a:srgbClr val="3366FF"/>
              </a:solidFill>
              <a:latin typeface="Tahoma"/>
              <a:cs typeface="Tahom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ahoma"/>
                <a:cs typeface="Tahoma"/>
              </a:rPr>
              <a:t>Dignity</a:t>
            </a:r>
            <a:endParaRPr lang="en-US" sz="3600" dirty="0">
              <a:latin typeface="Tahoma"/>
              <a:cs typeface="Tahom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>
                <a:latin typeface="Tahoma"/>
                <a:cs typeface="Tahoma"/>
              </a:rPr>
              <a:t>Good Name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>
                <a:latin typeface="Tahoma"/>
                <a:cs typeface="Tahoma"/>
              </a:rPr>
              <a:t>Honor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>
                <a:latin typeface="Tahoma"/>
                <a:cs typeface="Tahoma"/>
              </a:rPr>
              <a:t>Prestige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>
                <a:latin typeface="Tahoma"/>
                <a:cs typeface="Tahoma"/>
              </a:rPr>
              <a:t>Reputation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9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3748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67250" y="-429009"/>
            <a:ext cx="280298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0"/>
                <a:solidFill>
                  <a:srgbClr val="FFFFFF"/>
                </a:solidFill>
                <a:effectLst/>
                <a:latin typeface="Brush Script MT" panose="03060802040406070304" pitchFamily="66" charset="0"/>
              </a:rPr>
              <a:t>2</a:t>
            </a:r>
            <a:endParaRPr lang="en-US" sz="15000" b="1" cap="none" spc="0" dirty="0">
              <a:ln w="0"/>
              <a:solidFill>
                <a:srgbClr val="FFFFFF"/>
              </a:solidFill>
              <a:effectLst/>
              <a:latin typeface="Brush Script MT" panose="030608020404060703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7759" y="298210"/>
            <a:ext cx="3431178" cy="214526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Integrity</a:t>
            </a:r>
            <a:br>
              <a:rPr lang="en-US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br>
              <a:rPr lang="en-US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Honesty</a:t>
            </a:r>
            <a:endParaRPr lang="en-US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8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33714" y="290286"/>
            <a:ext cx="64275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ahoma"/>
                <a:cs typeface="Tahoma"/>
              </a:rPr>
              <a:t>Integrity and Honesty</a:t>
            </a:r>
            <a:endParaRPr lang="en-US" sz="4400" b="1" dirty="0">
              <a:latin typeface="Tahoma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857" y="1560287"/>
            <a:ext cx="792842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Tahoma"/>
                <a:cs typeface="Tahoma"/>
              </a:rPr>
              <a:t>To have moral and ethical strength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39143" y="2721429"/>
            <a:ext cx="351122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3366FF"/>
                </a:solidFill>
                <a:latin typeface="Tahoma"/>
                <a:cs typeface="Tahoma"/>
              </a:rPr>
              <a:t>Key </a:t>
            </a:r>
            <a:r>
              <a:rPr lang="en-US" sz="3600" b="1" u="sng" dirty="0" smtClean="0">
                <a:solidFill>
                  <a:srgbClr val="3366FF"/>
                </a:solidFill>
                <a:latin typeface="Tahoma"/>
                <a:cs typeface="Tahoma"/>
              </a:rPr>
              <a:t>Attributes</a:t>
            </a:r>
            <a:endParaRPr lang="en-US" sz="3600" b="1" dirty="0">
              <a:solidFill>
                <a:srgbClr val="3366FF"/>
              </a:solidFill>
              <a:latin typeface="Tahoma"/>
              <a:cs typeface="Tahom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ahoma"/>
                <a:cs typeface="Tahoma"/>
              </a:rPr>
              <a:t>Character</a:t>
            </a:r>
            <a:endParaRPr lang="en-US" sz="3600" dirty="0">
              <a:latin typeface="Tahoma"/>
              <a:cs typeface="Tahom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ahoma"/>
                <a:cs typeface="Tahoma"/>
              </a:rPr>
              <a:t>Fiber</a:t>
            </a:r>
            <a:endParaRPr lang="en-US" sz="3600" dirty="0">
              <a:latin typeface="Tahoma"/>
              <a:cs typeface="Tahom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ahoma"/>
                <a:cs typeface="Tahoma"/>
              </a:rPr>
              <a:t>Honesty</a:t>
            </a:r>
            <a:endParaRPr lang="en-US" sz="3600" dirty="0">
              <a:latin typeface="Tahoma"/>
              <a:cs typeface="Tahom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ahoma"/>
                <a:cs typeface="Tahoma"/>
              </a:rPr>
              <a:t>Principle</a:t>
            </a:r>
            <a:endParaRPr lang="en-US" sz="3600" dirty="0">
              <a:latin typeface="Tahoma"/>
              <a:cs typeface="Tahom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9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2"/>
            <a:ext cx="10280724" cy="68559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72981" y="322052"/>
            <a:ext cx="294105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0"/>
                <a:solidFill>
                  <a:schemeClr val="bg1"/>
                </a:solidFill>
                <a:effectLst/>
                <a:latin typeface="Brush Script MT" panose="03060802040406070304" pitchFamily="66" charset="0"/>
              </a:rPr>
              <a:t>3</a:t>
            </a:r>
            <a:endParaRPr lang="en-US" sz="15000" b="1" cap="none" spc="0" dirty="0">
              <a:ln w="0"/>
              <a:solidFill>
                <a:schemeClr val="bg1"/>
              </a:solidFill>
              <a:effectLst/>
              <a:latin typeface="Brush Script MT" panose="030608020404060703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5828" y="1062681"/>
            <a:ext cx="2885326" cy="91940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Humility</a:t>
            </a:r>
            <a:endParaRPr 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74571" y="308429"/>
            <a:ext cx="2585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ahoma"/>
                <a:cs typeface="Tahoma"/>
              </a:rPr>
              <a:t>Humility</a:t>
            </a:r>
            <a:endParaRPr lang="en-US" sz="4400" b="1" dirty="0">
              <a:latin typeface="Tahoma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857" y="1288144"/>
            <a:ext cx="792842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Tahoma"/>
                <a:cs typeface="Tahoma"/>
              </a:rPr>
              <a:t>Lack of vanity or self-importance</a:t>
            </a:r>
            <a:endParaRPr lang="en-US" sz="3600" i="1" dirty="0">
              <a:latin typeface="Tahoma"/>
              <a:cs typeface="Tahoma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572" y="2376714"/>
            <a:ext cx="6210193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3366FF"/>
                </a:solidFill>
                <a:latin typeface="Tahoma"/>
                <a:cs typeface="Tahoma"/>
              </a:rPr>
              <a:t>Key </a:t>
            </a:r>
            <a:r>
              <a:rPr lang="en-US" sz="3600" u="sng" dirty="0" smtClean="0">
                <a:solidFill>
                  <a:srgbClr val="3366FF"/>
                </a:solidFill>
                <a:latin typeface="Tahoma"/>
                <a:cs typeface="Tahoma"/>
              </a:rPr>
              <a:t>Attributes</a:t>
            </a:r>
            <a:endParaRPr lang="en-US" sz="3600" dirty="0">
              <a:solidFill>
                <a:srgbClr val="3366FF"/>
              </a:solidFill>
              <a:latin typeface="Tahom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latin typeface="Tahoma"/>
                <a:cs typeface="Tahoma"/>
              </a:rPr>
              <a:t>Humbleness</a:t>
            </a:r>
            <a:endParaRPr lang="en-US" sz="3600" dirty="0">
              <a:latin typeface="Tahom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latin typeface="Tahoma"/>
                <a:cs typeface="Tahoma"/>
              </a:rPr>
              <a:t>Modesty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latin typeface="Tahoma"/>
                <a:cs typeface="Tahoma"/>
              </a:rPr>
              <a:t>Willingness to admit you are wrong in a graceful way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latin typeface="Tahoma"/>
                <a:cs typeface="Tahoma"/>
              </a:rPr>
              <a:t>Ability to take input from others</a:t>
            </a:r>
          </a:p>
        </p:txBody>
      </p:sp>
    </p:spTree>
    <p:extLst>
      <p:ext uri="{BB962C8B-B14F-4D97-AF65-F5344CB8AC3E}">
        <p14:creationId xmlns:p14="http://schemas.microsoft.com/office/powerpoint/2010/main" val="298249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16</a:t>
            </a:fld>
            <a:endParaRPr lang="en-US" dirty="0"/>
          </a:p>
        </p:txBody>
      </p:sp>
      <p:pic>
        <p:nvPicPr>
          <p:cNvPr id="4" name="Picture 3" descr="RUT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971177"/>
            <a:ext cx="6095999" cy="4572000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07882" y="5812118"/>
            <a:ext cx="5700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YLD Board Member Dr. James Zeigler and Mrs. Ruth </a:t>
            </a:r>
            <a:r>
              <a:rPr lang="en-US" dirty="0" err="1" smtClean="0"/>
              <a:t>Yvorra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74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Picture 3" descr="LETT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16" y="1284942"/>
            <a:ext cx="6195608" cy="4646706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82585" y="209177"/>
            <a:ext cx="50968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Letters of Humility To Mrs. </a:t>
            </a:r>
            <a:r>
              <a:rPr lang="en-US" sz="2800" dirty="0" err="1" smtClean="0"/>
              <a:t>Yvorra</a:t>
            </a:r>
            <a:endParaRPr lang="en-US" sz="2800" dirty="0" smtClean="0"/>
          </a:p>
          <a:p>
            <a:pPr algn="ctr"/>
            <a:r>
              <a:rPr lang="en-US" sz="2800" dirty="0" smtClean="0"/>
              <a:t> from 92 YLD Award Recipients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395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795" y="0"/>
            <a:ext cx="1076079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9290" y="511517"/>
            <a:ext cx="278137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0"/>
                <a:effectLst/>
                <a:latin typeface="Brush Script MT" panose="03060802040406070304" pitchFamily="66" charset="0"/>
              </a:rPr>
              <a:t>4</a:t>
            </a:r>
            <a:endParaRPr lang="en-US" sz="15000" b="1" cap="none" spc="0" dirty="0">
              <a:ln w="0"/>
              <a:effectLst/>
              <a:latin typeface="Brush Script MT" panose="030608020404060703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8094" y="1601335"/>
            <a:ext cx="2839140" cy="91940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Fairness</a:t>
            </a:r>
            <a:endParaRPr 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32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74571" y="308429"/>
            <a:ext cx="25422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ahoma"/>
                <a:cs typeface="Tahoma"/>
              </a:rPr>
              <a:t>Fairness</a:t>
            </a:r>
            <a:endParaRPr lang="en-US" sz="4400" b="1" dirty="0">
              <a:latin typeface="Tahoma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857" y="1560287"/>
            <a:ext cx="792842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Tahoma"/>
                <a:cs typeface="Tahoma"/>
              </a:rPr>
              <a:t>“Being just and unbiased.”</a:t>
            </a:r>
            <a:endParaRPr lang="en-US" sz="3600" i="1" dirty="0">
              <a:latin typeface="Tahoma"/>
              <a:cs typeface="Tahoma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39143" y="2721429"/>
            <a:ext cx="351122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3366FF"/>
                </a:solidFill>
                <a:latin typeface="Tahoma"/>
                <a:cs typeface="Tahoma"/>
              </a:rPr>
              <a:t>Key </a:t>
            </a:r>
            <a:r>
              <a:rPr lang="en-US" sz="3600" b="1" u="sng" dirty="0" smtClean="0">
                <a:solidFill>
                  <a:srgbClr val="3366FF"/>
                </a:solidFill>
                <a:latin typeface="Tahoma"/>
                <a:cs typeface="Tahoma"/>
              </a:rPr>
              <a:t>Attributes</a:t>
            </a:r>
            <a:endParaRPr lang="en-US" sz="3600" b="1" dirty="0">
              <a:solidFill>
                <a:srgbClr val="3366FF"/>
              </a:solidFill>
              <a:latin typeface="Tahoma"/>
              <a:cs typeface="Tahom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ahoma"/>
                <a:cs typeface="Tahoma"/>
              </a:rPr>
              <a:t>Impartiality</a:t>
            </a:r>
            <a:endParaRPr lang="en-US" sz="3600" dirty="0">
              <a:latin typeface="Tahoma"/>
              <a:cs typeface="Tahom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ahoma"/>
                <a:cs typeface="Tahoma"/>
              </a:rPr>
              <a:t>Justness</a:t>
            </a:r>
            <a:endParaRPr lang="en-US" sz="3600" dirty="0">
              <a:latin typeface="Tahoma"/>
              <a:cs typeface="Tahom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ahoma"/>
                <a:cs typeface="Tahoma"/>
              </a:rPr>
              <a:t>Objectivity</a:t>
            </a:r>
            <a:endParaRPr lang="en-US" sz="3600" dirty="0">
              <a:latin typeface="Tahoma"/>
              <a:cs typeface="Tahom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9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56360" y="1269257"/>
            <a:ext cx="6005992" cy="1270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44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YLD</a:t>
            </a:r>
          </a:p>
          <a:p>
            <a:pPr algn="ctr"/>
            <a:r>
              <a:rPr lang="en-US" sz="44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DEMOGRAPHICS</a:t>
            </a:r>
            <a:endParaRPr lang="en-US" sz="44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410754" y="788918"/>
            <a:ext cx="1750423" cy="1750423"/>
          </a:xfrm>
          <a:prstGeom prst="ellipse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  <a:alpha val="39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28575" cmpd="sng">
            <a:solidFill>
              <a:srgbClr val="0000FF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29 Years of Continuous Operation</a:t>
            </a:r>
            <a:endParaRPr lang="en-US" sz="1600" b="1" dirty="0"/>
          </a:p>
        </p:txBody>
      </p:sp>
      <p:sp>
        <p:nvSpPr>
          <p:cNvPr id="7" name="Oval 6"/>
          <p:cNvSpPr/>
          <p:nvPr/>
        </p:nvSpPr>
        <p:spPr>
          <a:xfrm>
            <a:off x="484777" y="3720226"/>
            <a:ext cx="1750423" cy="1750423"/>
          </a:xfrm>
          <a:prstGeom prst="ellipse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  <a:alpha val="39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28575" cmpd="sng">
            <a:solidFill>
              <a:srgbClr val="0000FF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Awarded $140,500 in Scholarships</a:t>
            </a:r>
            <a:endParaRPr lang="en-US" sz="1600" b="1" dirty="0"/>
          </a:p>
        </p:txBody>
      </p:sp>
      <p:sp>
        <p:nvSpPr>
          <p:cNvPr id="9" name="Oval 8"/>
          <p:cNvSpPr/>
          <p:nvPr/>
        </p:nvSpPr>
        <p:spPr>
          <a:xfrm>
            <a:off x="4468886" y="4972594"/>
            <a:ext cx="1750423" cy="1750423"/>
          </a:xfrm>
          <a:prstGeom prst="ellipse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  <a:alpha val="39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28575" cmpd="sng">
            <a:solidFill>
              <a:srgbClr val="0000FF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92 Different Award Recipients</a:t>
            </a:r>
            <a:endParaRPr lang="en-US" sz="1600" b="1" dirty="0"/>
          </a:p>
        </p:txBody>
      </p:sp>
      <p:sp>
        <p:nvSpPr>
          <p:cNvPr id="10" name="Oval 9"/>
          <p:cNvSpPr/>
          <p:nvPr/>
        </p:nvSpPr>
        <p:spPr>
          <a:xfrm>
            <a:off x="2609669" y="2539341"/>
            <a:ext cx="1750423" cy="1750423"/>
          </a:xfrm>
          <a:prstGeom prst="ellipse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  <a:alpha val="39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28575" cmpd="sng">
            <a:solidFill>
              <a:srgbClr val="0000FF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Average Award Value is $2,500</a:t>
            </a:r>
            <a:endParaRPr lang="en-US" sz="1600" b="1" dirty="0"/>
          </a:p>
        </p:txBody>
      </p:sp>
      <p:sp>
        <p:nvSpPr>
          <p:cNvPr id="11" name="Oval 10"/>
          <p:cNvSpPr/>
          <p:nvPr/>
        </p:nvSpPr>
        <p:spPr>
          <a:xfrm>
            <a:off x="6807160" y="4797764"/>
            <a:ext cx="1750423" cy="1750423"/>
          </a:xfrm>
          <a:prstGeom prst="ellipse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  <a:alpha val="39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28575" cmpd="sng">
            <a:solidFill>
              <a:srgbClr val="0000FF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Award Recipients 76% Male and 24% Female</a:t>
            </a:r>
            <a:endParaRPr lang="en-US" sz="1600" b="1" dirty="0"/>
          </a:p>
        </p:txBody>
      </p:sp>
      <p:sp>
        <p:nvSpPr>
          <p:cNvPr id="8" name="Oval 7"/>
          <p:cNvSpPr/>
          <p:nvPr/>
        </p:nvSpPr>
        <p:spPr>
          <a:xfrm>
            <a:off x="2485657" y="351312"/>
            <a:ext cx="1750423" cy="1750423"/>
          </a:xfrm>
          <a:prstGeom prst="ellipse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  <a:alpha val="39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28575" cmpd="sng">
            <a:solidFill>
              <a:srgbClr val="0000FF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Award recipients</a:t>
            </a:r>
          </a:p>
          <a:p>
            <a:pPr algn="ctr"/>
            <a:r>
              <a:rPr lang="en-US" sz="1600" b="1" dirty="0" smtClean="0"/>
              <a:t>from 23 different States</a:t>
            </a:r>
            <a:endParaRPr lang="en-US" sz="1600" b="1" dirty="0"/>
          </a:p>
        </p:txBody>
      </p:sp>
      <p:sp>
        <p:nvSpPr>
          <p:cNvPr id="12" name="Oval 11"/>
          <p:cNvSpPr/>
          <p:nvPr/>
        </p:nvSpPr>
        <p:spPr>
          <a:xfrm>
            <a:off x="2054497" y="4887027"/>
            <a:ext cx="1750423" cy="1750423"/>
          </a:xfrm>
          <a:prstGeom prst="ellipse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  <a:alpha val="39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28575" cmpd="sng">
            <a:solidFill>
              <a:srgbClr val="0000FF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45% Firefighters</a:t>
            </a:r>
          </a:p>
          <a:p>
            <a:pPr algn="ctr"/>
            <a:r>
              <a:rPr lang="en-US" sz="1600" b="1" dirty="0" smtClean="0"/>
              <a:t>15% Lieutenants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47883" y="3795058"/>
            <a:ext cx="4646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“Most partnerships are based on working</a:t>
            </a:r>
          </a:p>
          <a:p>
            <a:r>
              <a:rPr lang="en-US" b="1" i="1" dirty="0" smtClean="0"/>
              <a:t>toward goals, YLD’s is based on strengthening</a:t>
            </a:r>
          </a:p>
          <a:p>
            <a:r>
              <a:rPr lang="en-US" b="1" i="1" dirty="0" smtClean="0"/>
              <a:t>each other.”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6630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9042" y="-152400"/>
            <a:ext cx="11945096" cy="701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43554" y="4950941"/>
            <a:ext cx="8572500" cy="126606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85699" y="4888985"/>
            <a:ext cx="6741401" cy="119181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Putting the best interest of </a:t>
            </a:r>
            <a:r>
              <a:rPr lang="en-US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 </a:t>
            </a:r>
            <a:r>
              <a:rPr lang="en-US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ahead </a:t>
            </a:r>
            <a:r>
              <a:rPr lang="en-US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self interest</a:t>
            </a:r>
          </a:p>
        </p:txBody>
      </p:sp>
      <p:sp>
        <p:nvSpPr>
          <p:cNvPr id="8" name="Rectangle 7"/>
          <p:cNvSpPr/>
          <p:nvPr/>
        </p:nvSpPr>
        <p:spPr>
          <a:xfrm>
            <a:off x="95659" y="3886022"/>
            <a:ext cx="278137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0"/>
                <a:solidFill>
                  <a:srgbClr val="FFFFFF"/>
                </a:solidFill>
                <a:effectLst/>
                <a:latin typeface="Brush Script MT" panose="03060802040406070304" pitchFamily="66" charset="0"/>
              </a:rPr>
              <a:t>5</a:t>
            </a:r>
            <a:endParaRPr lang="en-US" sz="15000" b="1" cap="none" spc="0" dirty="0">
              <a:ln w="0"/>
              <a:solidFill>
                <a:srgbClr val="FFFFFF"/>
              </a:solidFill>
              <a:effectLst/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37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9826" y="209177"/>
            <a:ext cx="5057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Before Self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857" y="1560287"/>
            <a:ext cx="7928429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Tahoma"/>
                <a:cs typeface="Tahoma"/>
              </a:rPr>
              <a:t>Ability to make decisions that benefit and strengthen the entire team, not just a few</a:t>
            </a:r>
            <a:endParaRPr lang="en-US" sz="3600" i="1" dirty="0">
              <a:latin typeface="Tahoma"/>
              <a:cs typeface="Tahoma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57286" y="3817824"/>
            <a:ext cx="35112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3366FF"/>
                </a:solidFill>
                <a:latin typeface="Tahoma"/>
                <a:cs typeface="Tahoma"/>
              </a:rPr>
              <a:t>Key </a:t>
            </a:r>
            <a:r>
              <a:rPr lang="en-US" sz="3600" b="1" u="sng" dirty="0" smtClean="0">
                <a:solidFill>
                  <a:srgbClr val="3366FF"/>
                </a:solidFill>
                <a:latin typeface="Tahoma"/>
                <a:cs typeface="Tahoma"/>
              </a:rPr>
              <a:t>Attributes</a:t>
            </a:r>
            <a:endParaRPr lang="en-US" sz="3600" b="1" dirty="0">
              <a:solidFill>
                <a:srgbClr val="3366FF"/>
              </a:solidFill>
              <a:latin typeface="Tahoma"/>
              <a:cs typeface="Tahom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ahoma"/>
                <a:cs typeface="Tahoma"/>
              </a:rPr>
              <a:t>Mentor</a:t>
            </a:r>
            <a:endParaRPr lang="en-US" sz="3600" dirty="0">
              <a:latin typeface="Tahoma"/>
              <a:cs typeface="Tahom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ahoma"/>
                <a:cs typeface="Tahoma"/>
              </a:rPr>
              <a:t>Motivate</a:t>
            </a:r>
            <a:endParaRPr lang="en-US" sz="3600" dirty="0">
              <a:latin typeface="Tahoma"/>
              <a:cs typeface="Tahom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ahoma"/>
                <a:cs typeface="Tahoma"/>
              </a:rPr>
              <a:t>Listen</a:t>
            </a:r>
            <a:endParaRPr lang="en-US" sz="3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8249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8237" y="313764"/>
            <a:ext cx="5625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ahoma"/>
                <a:cs typeface="Tahoma"/>
              </a:rPr>
              <a:t>MENTORING POINTS</a:t>
            </a:r>
            <a:endParaRPr lang="en-US" sz="4000" b="1" dirty="0">
              <a:latin typeface="Tahoma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528" y="1120589"/>
            <a:ext cx="80383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Tahoma"/>
                <a:cs typeface="Tahoma"/>
              </a:rPr>
              <a:t> Be dependable .... Be on Time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Tahoma"/>
                <a:cs typeface="Tahoma"/>
              </a:rPr>
              <a:t> Be fit for duty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Tahoma"/>
                <a:cs typeface="Tahoma"/>
              </a:rPr>
              <a:t> Be prepared for the job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Tahoma"/>
                <a:cs typeface="Tahoma"/>
              </a:rPr>
              <a:t> Seek out extra duties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Tahoma"/>
                <a:cs typeface="Tahoma"/>
              </a:rPr>
              <a:t> Don’t be afraid to fail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Tahoma"/>
                <a:cs typeface="Tahoma"/>
              </a:rPr>
              <a:t> </a:t>
            </a:r>
            <a:r>
              <a:rPr lang="en-US" sz="3600" dirty="0" smtClean="0">
                <a:latin typeface="Tahoma"/>
                <a:cs typeface="Tahoma"/>
              </a:rPr>
              <a:t>Seek out coaching and mentoring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Tahoma"/>
                <a:cs typeface="Tahoma"/>
              </a:rPr>
              <a:t> Have Passion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7412" y="5184588"/>
            <a:ext cx="82244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“If you have passion for what you love and believe in, </a:t>
            </a:r>
          </a:p>
          <a:p>
            <a:r>
              <a:rPr lang="en-US" sz="2800" b="1" i="1" dirty="0" smtClean="0"/>
              <a:t>success will come naturally.”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97619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11-22 at 7.13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78316" y="-523131"/>
            <a:ext cx="276259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0"/>
                <a:effectLst/>
                <a:latin typeface="Brush Script MT" panose="03060802040406070304" pitchFamily="66" charset="0"/>
              </a:rPr>
              <a:t>6</a:t>
            </a:r>
            <a:endParaRPr lang="en-US" sz="15000" b="1" cap="none" spc="0" dirty="0">
              <a:ln w="0"/>
              <a:effectLst/>
              <a:latin typeface="Brush Script MT" panose="030608020404060703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4443" y="0"/>
            <a:ext cx="2679557" cy="17366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 role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016900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0572" y="181429"/>
            <a:ext cx="7776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ahoma"/>
                <a:cs typeface="Tahoma"/>
              </a:rPr>
              <a:t>Positive Role Model &amp; Mentor</a:t>
            </a:r>
            <a:endParaRPr lang="en-US" sz="4000" b="1" dirty="0">
              <a:latin typeface="Tahoma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857" y="1560287"/>
            <a:ext cx="792842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Tahoma"/>
                <a:cs typeface="Tahoma"/>
              </a:rPr>
              <a:t>An individual that others look up to</a:t>
            </a:r>
            <a:endParaRPr lang="en-US" sz="3600" i="1" dirty="0">
              <a:latin typeface="Tahoma"/>
              <a:cs typeface="Tahoma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84714" y="2467429"/>
            <a:ext cx="546816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3366FF"/>
                </a:solidFill>
                <a:latin typeface="Tahoma"/>
                <a:cs typeface="Tahoma"/>
              </a:rPr>
              <a:t>Key </a:t>
            </a:r>
            <a:r>
              <a:rPr lang="en-US" sz="3600" b="1" u="sng" dirty="0" smtClean="0">
                <a:solidFill>
                  <a:srgbClr val="3366FF"/>
                </a:solidFill>
                <a:latin typeface="Tahoma"/>
                <a:cs typeface="Tahoma"/>
              </a:rPr>
              <a:t>Attributes</a:t>
            </a:r>
            <a:endParaRPr lang="en-US" sz="3600" b="1" dirty="0">
              <a:solidFill>
                <a:srgbClr val="3366FF"/>
              </a:solidFill>
              <a:latin typeface="Tahoma"/>
              <a:cs typeface="Tahom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ahoma"/>
                <a:cs typeface="Tahoma"/>
              </a:rPr>
              <a:t>Consistent</a:t>
            </a:r>
            <a:endParaRPr lang="en-US" sz="3600" dirty="0">
              <a:latin typeface="Tahoma"/>
              <a:cs typeface="Tahom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ahoma"/>
                <a:cs typeface="Tahoma"/>
              </a:rPr>
              <a:t>Passionate</a:t>
            </a:r>
            <a:endParaRPr lang="en-US" sz="3600" dirty="0">
              <a:latin typeface="Tahoma"/>
              <a:cs typeface="Tahom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ahoma"/>
                <a:cs typeface="Tahoma"/>
              </a:rPr>
              <a:t>Confident</a:t>
            </a:r>
            <a:endParaRPr lang="en-US" sz="3600" dirty="0">
              <a:latin typeface="Tahoma"/>
              <a:cs typeface="Tahom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ahoma"/>
                <a:cs typeface="Tahoma"/>
              </a:rPr>
              <a:t>Ethical</a:t>
            </a:r>
            <a:endParaRPr lang="en-US" sz="3600" dirty="0">
              <a:latin typeface="Tahoma"/>
              <a:cs typeface="Tahom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ahoma"/>
                <a:cs typeface="Tahoma"/>
              </a:rPr>
              <a:t>Respected for knowledge</a:t>
            </a:r>
          </a:p>
          <a:p>
            <a:r>
              <a:rPr lang="en-US" sz="3600" dirty="0">
                <a:latin typeface="Tahoma"/>
                <a:cs typeface="Tahoma"/>
              </a:rPr>
              <a:t> </a:t>
            </a:r>
            <a:r>
              <a:rPr lang="en-US" sz="3600" dirty="0" smtClean="0">
                <a:latin typeface="Tahoma"/>
                <a:cs typeface="Tahoma"/>
              </a:rPr>
              <a:t>and experience</a:t>
            </a:r>
            <a:endParaRPr lang="en-US" sz="3600" dirty="0">
              <a:latin typeface="Tahoma"/>
              <a:cs typeface="Tahom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9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 descr="YLD Coin Fro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8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 descr="YLD Coin Obver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15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4299" y="-15936"/>
            <a:ext cx="10998299" cy="6873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0529" y="562428"/>
            <a:ext cx="3761042" cy="152400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200" b="0" dirty="0" smtClean="0">
                <a:solidFill>
                  <a:schemeClr val="tx1"/>
                </a:solidFill>
              </a:rPr>
              <a:t>The journey to become a good leader has a price. But it can be</a:t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3200" b="0" dirty="0" smtClean="0">
                <a:solidFill>
                  <a:schemeClr val="tx1"/>
                </a:solidFill>
              </a:rPr>
              <a:t>very rewarding.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6589" y="2838824"/>
            <a:ext cx="375181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“Struggle and mistakes are </a:t>
            </a:r>
          </a:p>
          <a:p>
            <a:r>
              <a:rPr lang="en-US" sz="2400" b="1" i="1" dirty="0" smtClean="0"/>
              <a:t>prerequisites for achieving</a:t>
            </a:r>
          </a:p>
          <a:p>
            <a:r>
              <a:rPr lang="en-US" sz="2400" b="1" i="1" dirty="0" smtClean="0"/>
              <a:t>greatness.”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44506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IGvincelambard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76" y="0"/>
            <a:ext cx="9189676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364977"/>
            <a:ext cx="9144001" cy="129837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1848" y="4351494"/>
            <a:ext cx="8693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0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 aren’t born, they are made. And they are made just like </a:t>
            </a:r>
            <a:br>
              <a:rPr lang="en-US" sz="20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anything else, through hard work. And that’s the price we’ll </a:t>
            </a:r>
            <a:br>
              <a:rPr lang="en-US" sz="20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to pay to achieve that goal, or any goal.”</a:t>
            </a:r>
          </a:p>
          <a:p>
            <a:pPr algn="r"/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Coach Vince Lombardi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4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29</a:t>
            </a:fld>
            <a:endParaRPr lang="en-US" dirty="0"/>
          </a:p>
        </p:txBody>
      </p:sp>
      <p:pic>
        <p:nvPicPr>
          <p:cNvPr id="4" name="Picture 1" descr="yl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0583" y="2079970"/>
            <a:ext cx="4899402" cy="24194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57714" y="4698999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www.yld.org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1959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1216" y="6356351"/>
            <a:ext cx="2988123" cy="365125"/>
          </a:xfrm>
        </p:spPr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804025" y="6356351"/>
            <a:ext cx="351064" cy="365125"/>
          </a:xfrm>
        </p:spPr>
        <p:txBody>
          <a:bodyPr/>
          <a:lstStyle/>
          <a:p>
            <a:fld id="{1B5648CF-D989-484F-A08A-971CDE079F49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497" y="0"/>
            <a:ext cx="10492739" cy="6858000"/>
          </a:xfr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04816" y="522515"/>
            <a:ext cx="2865108" cy="511193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15" y="673392"/>
            <a:ext cx="8848999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James G. Yvorra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65774" y="1859617"/>
            <a:ext cx="2882537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Prior to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Chief Yvorra’s line of duty death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he laid the groundwork for several long term projects designed to promote a greater emphasis on leadership development.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articles, personal notes, observations about people, and discussions with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colleagues have established the principles upon which YLD has evolved.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2001" y="5406572"/>
            <a:ext cx="5696858" cy="1231106"/>
          </a:xfrm>
          <a:prstGeom prst="rect">
            <a:avLst/>
          </a:prstGeom>
          <a:solidFill>
            <a:srgbClr val="F3EADE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Who was Jim Yvorrra and what were his thoughts on leadership?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6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 descr="8-Ste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1384300"/>
            <a:ext cx="5613400" cy="40894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435412" y="5647766"/>
            <a:ext cx="439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8-STEP PROCESS CIRCA 1987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97646" y="567764"/>
            <a:ext cx="84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“Good leaders simply never act as important as they really are.”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162251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8300" y="462644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Firefighters and Police Officers are different…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4" name="Picture 3" descr="Screen Shot 2013-11-25 at 11.29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4" y="562429"/>
            <a:ext cx="3875249" cy="3664857"/>
          </a:xfrm>
          <a:prstGeom prst="rect">
            <a:avLst/>
          </a:prstGeom>
          <a:ln>
            <a:solidFill>
              <a:srgbClr val="F07F09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68750" y="653142"/>
            <a:ext cx="4421250" cy="2062103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Have you  ever thought</a:t>
            </a:r>
          </a:p>
          <a:p>
            <a:r>
              <a:rPr lang="en-US" sz="3200" i="1" dirty="0"/>
              <a:t>a</a:t>
            </a:r>
            <a:r>
              <a:rPr lang="en-US" sz="3200" i="1" dirty="0" smtClean="0"/>
              <a:t>bout  why you are</a:t>
            </a:r>
          </a:p>
          <a:p>
            <a:r>
              <a:rPr lang="en-US" sz="3200" i="1" dirty="0" smtClean="0"/>
              <a:t>different from other people?</a:t>
            </a:r>
          </a:p>
        </p:txBody>
      </p:sp>
    </p:spTree>
    <p:extLst>
      <p:ext uri="{BB962C8B-B14F-4D97-AF65-F5344CB8AC3E}">
        <p14:creationId xmlns:p14="http://schemas.microsoft.com/office/powerpoint/2010/main" val="228023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rking-australian-sheepdog-daniel-heba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" y="181429"/>
            <a:ext cx="9629017" cy="68580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936" y="365127"/>
            <a:ext cx="6066064" cy="832302"/>
          </a:xfr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/>
              <a:t>Why are you different?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6653" y="5588001"/>
            <a:ext cx="7825204" cy="584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S</a:t>
            </a:r>
            <a:r>
              <a:rPr lang="en-US" sz="2800" dirty="0" smtClean="0"/>
              <a:t>heep, Wolves, and Sheepdogs. Which one are you?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306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ARE YOU DIFFERENT?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9177" y="1598706"/>
            <a:ext cx="863569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Have you ever been on fire before?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Has anyone ever pulled a knife or gun on you?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Did you ever think an MRE could taste so good?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Have you ever thought your heart was going to</a:t>
            </a:r>
          </a:p>
          <a:p>
            <a:r>
              <a:rPr lang="en-US" sz="3200" dirty="0" smtClean="0"/>
              <a:t>      explode?</a:t>
            </a:r>
          </a:p>
          <a:p>
            <a:pPr marL="514350" indent="-514350">
              <a:buAutoNum type="arabicPeriod" startAt="5"/>
            </a:pPr>
            <a:r>
              <a:rPr lang="en-US" sz="3200" dirty="0" smtClean="0"/>
              <a:t>Do you see a potential fire in the restaurant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while your family sees the nice table setting?</a:t>
            </a:r>
          </a:p>
        </p:txBody>
      </p:sp>
    </p:spTree>
    <p:extLst>
      <p:ext uri="{BB962C8B-B14F-4D97-AF65-F5344CB8AC3E}">
        <p14:creationId xmlns:p14="http://schemas.microsoft.com/office/powerpoint/2010/main" val="1135720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40" t="297" r="28719" b="34249"/>
          <a:stretch/>
        </p:blipFill>
        <p:spPr>
          <a:xfrm>
            <a:off x="-9921240" y="0"/>
            <a:ext cx="1911096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042888" y="271487"/>
            <a:ext cx="10186888" cy="3647369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365126"/>
            <a:ext cx="83058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Wisdom from Successful Leaders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0693"/>
            <a:ext cx="8743950" cy="2312307"/>
          </a:xfrm>
          <a:solidFill>
            <a:schemeClr val="accent6">
              <a:lumMod val="20000"/>
              <a:lumOff val="80000"/>
            </a:schemeClr>
          </a:solidFill>
          <a:ln w="38100" cmpd="sng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200" dirty="0" smtClean="0"/>
              <a:t>Each recipient of YLD funds provides the Foundation with an essay on  leadership.</a:t>
            </a:r>
          </a:p>
          <a:p>
            <a:r>
              <a:rPr lang="en-US" sz="2200" smtClean="0"/>
              <a:t>That’s </a:t>
            </a:r>
            <a:r>
              <a:rPr lang="en-US" sz="2200" u="sng" smtClean="0">
                <a:solidFill>
                  <a:schemeClr val="accent2">
                    <a:lumMod val="50000"/>
                  </a:schemeClr>
                </a:solidFill>
              </a:rPr>
              <a:t>29 </a:t>
            </a:r>
            <a:r>
              <a:rPr lang="en-US" sz="2200" u="sng" dirty="0" smtClean="0">
                <a:solidFill>
                  <a:schemeClr val="accent2">
                    <a:lumMod val="50000"/>
                  </a:schemeClr>
                </a:solidFill>
              </a:rPr>
              <a:t>years of leadership wisdom</a:t>
            </a:r>
            <a:r>
              <a:rPr lang="en-US" sz="2200" dirty="0" smtClean="0"/>
              <a:t>, and it got us thinking…what are the top attributes of fire service leaders from the perspective of other fire service leaders?</a:t>
            </a:r>
          </a:p>
          <a:p>
            <a:pPr lvl="1"/>
            <a:r>
              <a:rPr lang="en-US" sz="1800" dirty="0" smtClean="0"/>
              <a:t>We analyzed 92 award recipients’ leadership essays and six central concepts emerged. Here is how  they are in rank.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97736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Yvorra Leadership Development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8CF-D989-484F-A08A-971CDE079F49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6638" y="-8938"/>
            <a:ext cx="14506486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061883" y="257171"/>
            <a:ext cx="9144000" cy="138826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65" y="304936"/>
            <a:ext cx="7886700" cy="1325563"/>
          </a:xfrm>
        </p:spPr>
        <p:txBody>
          <a:bodyPr/>
          <a:lstStyle/>
          <a:p>
            <a:r>
              <a:rPr lang="en-US" dirty="0" smtClean="0"/>
              <a:t>What do leaders think makes a good leader?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4" y="3613212"/>
            <a:ext cx="2771493" cy="23560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 smtClean="0">
                <a:solidFill>
                  <a:schemeClr val="bg1"/>
                </a:solidFill>
              </a:rPr>
              <a:t>Can this collection of wisdom from proven leaders – a quarter century’s worth – provide us with a formula for leadership </a:t>
            </a:r>
            <a:br>
              <a:rPr lang="en-US" sz="2300" dirty="0" smtClean="0">
                <a:solidFill>
                  <a:schemeClr val="bg1"/>
                </a:solidFill>
              </a:rPr>
            </a:br>
            <a:r>
              <a:rPr lang="en-US" sz="2300" dirty="0" smtClean="0">
                <a:solidFill>
                  <a:schemeClr val="bg1"/>
                </a:solidFill>
              </a:rPr>
              <a:t>success?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2705" y="1897530"/>
            <a:ext cx="6620685" cy="830997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“If you are a good leader, people will follow you ..</a:t>
            </a:r>
          </a:p>
          <a:p>
            <a:r>
              <a:rPr lang="en-US" sz="2400" b="1" i="1" dirty="0" smtClean="0"/>
              <a:t>... even if it is out of curiosity!”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66196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2551</TotalTime>
  <Words>1117</Words>
  <Application>Microsoft Macintosh PowerPoint</Application>
  <PresentationFormat>On-screen Show (4:3)</PresentationFormat>
  <Paragraphs>245</Paragraphs>
  <Slides>29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James G. Yvorra</vt:lpstr>
      <vt:lpstr>PowerPoint Presentation</vt:lpstr>
      <vt:lpstr>Firefighters and Police Officers are different…   WHY?</vt:lpstr>
      <vt:lpstr>Why are you different?</vt:lpstr>
      <vt:lpstr>ARE YOU DIFFERENT?</vt:lpstr>
      <vt:lpstr>Wisdom from Successful Leaders</vt:lpstr>
      <vt:lpstr>What do leaders think makes a good leader?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journey to become a good leader has a price. But it can be very rewarding.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Walter</dc:creator>
  <cp:lastModifiedBy>Michael Hildebrand</cp:lastModifiedBy>
  <cp:revision>100</cp:revision>
  <cp:lastPrinted>2016-06-16T16:58:55Z</cp:lastPrinted>
  <dcterms:created xsi:type="dcterms:W3CDTF">2013-11-18T19:22:23Z</dcterms:created>
  <dcterms:modified xsi:type="dcterms:W3CDTF">2017-08-29T15:26:55Z</dcterms:modified>
</cp:coreProperties>
</file>